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IBM Plex Sa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IBMPlexSans-regular.fntdata"/><Relationship Id="rId21" Type="http://schemas.openxmlformats.org/officeDocument/2006/relationships/slide" Target="slides/slide16.xml"/><Relationship Id="rId24" Type="http://schemas.openxmlformats.org/officeDocument/2006/relationships/font" Target="fonts/IBMPlexSans-italic.fntdata"/><Relationship Id="rId23" Type="http://schemas.openxmlformats.org/officeDocument/2006/relationships/font" Target="fonts/IBMPlex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SemiBold-regular.fntdata"/><Relationship Id="rId25" Type="http://schemas.openxmlformats.org/officeDocument/2006/relationships/font" Target="fonts/IBMPlexSans-boldItalic.fntdata"/><Relationship Id="rId28" Type="http://schemas.openxmlformats.org/officeDocument/2006/relationships/font" Target="fonts/IBMPlexSansSemiBold-italic.fntdata"/><Relationship Id="rId27" Type="http://schemas.openxmlformats.org/officeDocument/2006/relationships/font" Target="fonts/IBMPlexSans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7bf3e399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7bf3e399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7aa986a5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7aa986a5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27bf3e399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27bf3e399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7aa986a5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7aa986a5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7aa986a5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7aa986a5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7aa986a5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7aa986a5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e6b0b4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7e6b0b4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7aa986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7aa986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80996b1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80996b1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80996b1fd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80996b1fd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7bf3e399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7bf3e39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7bf3e399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7bf3e399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jpg"/><Relationship Id="rId4" Type="http://schemas.openxmlformats.org/officeDocument/2006/relationships/image" Target="../media/image41.png"/><Relationship Id="rId5" Type="http://schemas.openxmlformats.org/officeDocument/2006/relationships/image" Target="../media/image56.jpg"/><Relationship Id="rId6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Relationship Id="rId4" Type="http://schemas.openxmlformats.org/officeDocument/2006/relationships/image" Target="../media/image51.jp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jpg"/><Relationship Id="rId4" Type="http://schemas.openxmlformats.org/officeDocument/2006/relationships/image" Target="../media/image41.png"/><Relationship Id="rId5" Type="http://schemas.openxmlformats.org/officeDocument/2006/relationships/image" Target="../media/image56.jpg"/><Relationship Id="rId6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jpg"/><Relationship Id="rId4" Type="http://schemas.openxmlformats.org/officeDocument/2006/relationships/image" Target="../media/image41.png"/><Relationship Id="rId5" Type="http://schemas.openxmlformats.org/officeDocument/2006/relationships/image" Target="../media/image56.jpg"/><Relationship Id="rId6" Type="http://schemas.openxmlformats.org/officeDocument/2006/relationships/image" Target="../media/image42.png"/><Relationship Id="rId7" Type="http://schemas.openxmlformats.org/officeDocument/2006/relationships/image" Target="../media/image48.png"/><Relationship Id="rId8" Type="http://schemas.openxmlformats.org/officeDocument/2006/relationships/image" Target="../media/image5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jpg"/><Relationship Id="rId4" Type="http://schemas.openxmlformats.org/officeDocument/2006/relationships/image" Target="../media/image41.png"/><Relationship Id="rId5" Type="http://schemas.openxmlformats.org/officeDocument/2006/relationships/image" Target="../media/image56.jpg"/><Relationship Id="rId6" Type="http://schemas.openxmlformats.org/officeDocument/2006/relationships/image" Target="../media/image42.png"/><Relationship Id="rId7" Type="http://schemas.openxmlformats.org/officeDocument/2006/relationships/image" Target="../media/image52.png"/><Relationship Id="rId8" Type="http://schemas.openxmlformats.org/officeDocument/2006/relationships/image" Target="../media/image5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jpg"/><Relationship Id="rId4" Type="http://schemas.openxmlformats.org/officeDocument/2006/relationships/image" Target="../media/image51.jp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hyperlink" Target="https://clck.ru/gA2tC" TargetMode="External"/><Relationship Id="rId5" Type="http://schemas.openxmlformats.org/officeDocument/2006/relationships/hyperlink" Target="https://clck.ru/gA2s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Relationship Id="rId4" Type="http://schemas.openxmlformats.org/officeDocument/2006/relationships/image" Target="../media/image50.jp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5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jpg"/><Relationship Id="rId4" Type="http://schemas.openxmlformats.org/officeDocument/2006/relationships/image" Target="../media/image51.jpg"/><Relationship Id="rId5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jpg"/><Relationship Id="rId4" Type="http://schemas.openxmlformats.org/officeDocument/2006/relationships/image" Target="../media/image55.jp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jpg"/><Relationship Id="rId4" Type="http://schemas.openxmlformats.org/officeDocument/2006/relationships/image" Target="../media/image55.jpg"/><Relationship Id="rId5" Type="http://schemas.openxmlformats.org/officeDocument/2006/relationships/image" Target="../media/image40.png"/><Relationship Id="rId6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jpg"/><Relationship Id="rId4" Type="http://schemas.openxmlformats.org/officeDocument/2006/relationships/image" Target="../media/image41.png"/><Relationship Id="rId5" Type="http://schemas.openxmlformats.org/officeDocument/2006/relationships/image" Target="../media/image56.jpg"/><Relationship Id="rId6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jpg"/><Relationship Id="rId4" Type="http://schemas.openxmlformats.org/officeDocument/2006/relationships/image" Target="../media/image41.png"/><Relationship Id="rId5" Type="http://schemas.openxmlformats.org/officeDocument/2006/relationships/image" Target="../media/image56.jpg"/><Relationship Id="rId6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системы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Градации приоритета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516925" y="1323725"/>
            <a:ext cx="1737900" cy="454800"/>
          </a:xfrm>
          <a:prstGeom prst="roundRect">
            <a:avLst>
              <a:gd fmla="val 50000" name="adj"/>
            </a:avLst>
          </a:prstGeom>
          <a:solidFill>
            <a:srgbClr val="FF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Высокий (1)</a:t>
            </a:r>
            <a:endParaRPr b="1"/>
          </a:p>
        </p:txBody>
      </p:sp>
      <p:sp>
        <p:nvSpPr>
          <p:cNvPr id="296" name="Google Shape;296;p41"/>
          <p:cNvSpPr txBox="1"/>
          <p:nvPr/>
        </p:nvSpPr>
        <p:spPr>
          <a:xfrm>
            <a:off x="2254825" y="1320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устранить немедленно.</a:t>
            </a:r>
            <a:endParaRPr/>
          </a:p>
        </p:txBody>
      </p:sp>
      <p:sp>
        <p:nvSpPr>
          <p:cNvPr id="297" name="Google Shape;297;p41"/>
          <p:cNvSpPr/>
          <p:nvPr/>
        </p:nvSpPr>
        <p:spPr>
          <a:xfrm>
            <a:off x="516925" y="1929450"/>
            <a:ext cx="1737900" cy="454800"/>
          </a:xfrm>
          <a:prstGeom prst="roundRect">
            <a:avLst>
              <a:gd fmla="val 50000" name="adj"/>
            </a:avLst>
          </a:prstGeom>
          <a:solidFill>
            <a:srgbClr val="F798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Средний (2)</a:t>
            </a:r>
            <a:endParaRPr b="1"/>
          </a:p>
        </p:txBody>
      </p:sp>
      <p:sp>
        <p:nvSpPr>
          <p:cNvPr id="298" name="Google Shape;298;p41"/>
          <p:cNvSpPr txBox="1"/>
          <p:nvPr/>
        </p:nvSpPr>
        <p:spPr>
          <a:xfrm>
            <a:off x="2254825" y="1926000"/>
            <a:ext cx="38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 устранить в ближайшее время.</a:t>
            </a:r>
            <a:endParaRPr/>
          </a:p>
        </p:txBody>
      </p:sp>
      <p:sp>
        <p:nvSpPr>
          <p:cNvPr id="299" name="Google Shape;299;p41"/>
          <p:cNvSpPr/>
          <p:nvPr/>
        </p:nvSpPr>
        <p:spPr>
          <a:xfrm>
            <a:off x="516925" y="2561675"/>
            <a:ext cx="1737900" cy="454800"/>
          </a:xfrm>
          <a:prstGeom prst="roundRect">
            <a:avLst>
              <a:gd fmla="val 50000" name="adj"/>
            </a:avLst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0124D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Низкий (3)</a:t>
            </a:r>
            <a:endParaRPr b="1">
              <a:solidFill>
                <a:srgbClr val="20124D"/>
              </a:solidFill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2254825" y="2558225"/>
            <a:ext cx="38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 устранить, когда будет время.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2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Багтрекинговая систем</a:t>
            </a: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3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3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3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Багтрекинговая система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p43"/>
          <p:cNvSpPr txBox="1"/>
          <p:nvPr/>
        </p:nvSpPr>
        <p:spPr>
          <a:xfrm>
            <a:off x="619175" y="1188975"/>
            <a:ext cx="7590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Система отслеживания ошибок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(от англ. bug tracking system) — прикладная программа,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созданная: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4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учета и контроля ошибок и неполадок;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4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пожеланий пользователей;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4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отслеживания устранения ошибок.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4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4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 txBox="1"/>
          <p:nvPr/>
        </p:nvSpPr>
        <p:spPr>
          <a:xfrm>
            <a:off x="6623675" y="152400"/>
            <a:ext cx="15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Jira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6220826" cy="2840074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4949" y="2411825"/>
            <a:ext cx="4608075" cy="2592051"/>
          </a:xfrm>
          <a:prstGeom prst="rect">
            <a:avLst/>
          </a:prstGeom>
          <a:noFill/>
          <a:ln cap="flat" cmpd="sng" w="38100">
            <a:solidFill>
              <a:srgbClr val="5612D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44"/>
          <p:cNvSpPr txBox="1"/>
          <p:nvPr/>
        </p:nvSpPr>
        <p:spPr>
          <a:xfrm>
            <a:off x="2144325" y="3554675"/>
            <a:ext cx="15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Trello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5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 txBox="1"/>
          <p:nvPr/>
        </p:nvSpPr>
        <p:spPr>
          <a:xfrm>
            <a:off x="6623675" y="152400"/>
            <a:ext cx="15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Tracker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2144325" y="3554675"/>
            <a:ext cx="15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YouTrack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7" name="Google Shape;337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5755648" cy="2790700"/>
          </a:xfrm>
          <a:prstGeom prst="rect">
            <a:avLst/>
          </a:prstGeom>
          <a:noFill/>
          <a:ln cap="flat" cmpd="sng" w="38100">
            <a:solidFill>
              <a:srgbClr val="5612D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1988" y="1778625"/>
            <a:ext cx="4835961" cy="3223974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/>
        </p:nvSpPr>
        <p:spPr>
          <a:xfrm>
            <a:off x="1065125" y="3787075"/>
            <a:ext cx="7018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Айрекомменд</a:t>
            </a: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6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https://clck.ru/gA2tC</a:t>
            </a: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 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Отзовик</a:t>
            </a: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16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https://clck.ru/gA2sM</a:t>
            </a: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/>
          </a:p>
        </p:txBody>
      </p:sp>
      <p:cxnSp>
        <p:nvCxnSpPr>
          <p:cNvPr id="172" name="Google Shape;172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4451700" y="3729526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132290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175507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92826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21234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7" name="Google Shape;197;p34"/>
          <p:cNvCxnSpPr>
            <a:stCxn id="195" idx="4"/>
            <a:endCxn id="198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4"/>
          <p:cNvSpPr/>
          <p:nvPr/>
        </p:nvSpPr>
        <p:spPr>
          <a:xfrm>
            <a:off x="540000" y="45378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0" name="Google Shape;200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5" name="Google Shape;205;p34"/>
          <p:cNvCxnSpPr>
            <a:stCxn id="206" idx="4"/>
            <a:endCxn id="207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1" name="Google Shape;211;p34"/>
          <p:cNvCxnSpPr>
            <a:stCxn id="209" idx="4"/>
            <a:endCxn id="212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endParaRPr/>
          </a:p>
        </p:txBody>
      </p:sp>
      <p:sp>
        <p:nvSpPr>
          <p:cNvPr id="216" name="Google Shape;216;p34"/>
          <p:cNvSpPr/>
          <p:nvPr/>
        </p:nvSpPr>
        <p:spPr>
          <a:xfrm>
            <a:off x="540000" y="12892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13210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20400" y="21396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320400" y="2943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320400" y="3747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320400" y="45540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230250" y="12892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5" name="Google Shape;225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6" name="Google Shape;226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540000" y="1129800"/>
            <a:ext cx="681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 составление баг-репортов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950" y="12107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Повторение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7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Дефект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540000" y="1127913"/>
            <a:ext cx="860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Дефект (баг) 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отклонение фактического результата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 ожидаемого. </a:t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macBook.png" id="253" name="Google Shape;25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700" y="1896361"/>
            <a:ext cx="3994600" cy="2410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нимок.png" id="254" name="Google Shape;254;p37"/>
          <p:cNvPicPr preferRelativeResize="0"/>
          <p:nvPr/>
        </p:nvPicPr>
        <p:blipFill rotWithShape="1">
          <a:blip r:embed="rId7">
            <a:alphaModFix/>
          </a:blip>
          <a:srcRect b="0" l="4627" r="4627" t="1029"/>
          <a:stretch/>
        </p:blipFill>
        <p:spPr>
          <a:xfrm>
            <a:off x="1194153" y="2125959"/>
            <a:ext cx="2903697" cy="1791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Book.png" id="255" name="Google Shape;25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0700" y="1896361"/>
            <a:ext cx="3994600" cy="241074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/>
          <p:nvPr/>
        </p:nvSpPr>
        <p:spPr>
          <a:xfrm>
            <a:off x="5409000" y="2116325"/>
            <a:ext cx="2906100" cy="180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900"/>
              <a:t>404</a:t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not found</a:t>
            </a:r>
            <a:endParaRPr sz="1700"/>
          </a:p>
        </p:txBody>
      </p:sp>
      <p:sp>
        <p:nvSpPr>
          <p:cNvPr id="257" name="Google Shape;257;p37"/>
          <p:cNvSpPr txBox="1"/>
          <p:nvPr/>
        </p:nvSpPr>
        <p:spPr>
          <a:xfrm>
            <a:off x="740400" y="4282025"/>
            <a:ext cx="383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Ожидание</a:t>
            </a:r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4946250" y="4282025"/>
            <a:ext cx="383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факту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5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578700" y="360000"/>
            <a:ext cx="591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Атрибуты отчета о дефекте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616050" y="1059450"/>
            <a:ext cx="70122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</a:t>
            </a:r>
            <a:r>
              <a:rPr b="1"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Пропадают заголовки на главной странице при скролле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Предусловие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Открыть главную страницу и отключить интернет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Шаги воспроизведения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AutoNum type="arabicPeriod"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Проскроллить главную страницу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Фактический результат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Пропадают заголовки на главной странице при скролле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Ожидаемый результат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Заголовки не пропадают на главной странице при скролле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Окружение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macOS Big Sur, Chrome 99.0.4844.84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598200" y="1082700"/>
            <a:ext cx="20337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2930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Status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new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Priority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medium</a:t>
            </a:r>
            <a:endParaRPr b="1" sz="11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Severity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Critical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Assign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Ivan Ivanov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676017">
            <a:off x="4959628" y="3399348"/>
            <a:ext cx="3444821" cy="215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Градации серь</a:t>
            </a: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езности бага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578700" y="1135200"/>
            <a:ext cx="75906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Блокирующий (Blocker)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не работает.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Критический (Critical)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работает,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с ограничениями. 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Значительный (Major)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работает,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неправильно.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Незначительный (Minor)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работает,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неудобно.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Тривиальный (Trivial)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грамматические ошибки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пользовательской документации.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 txBox="1"/>
          <p:nvPr/>
        </p:nvSpPr>
        <p:spPr>
          <a:xfrm>
            <a:off x="578700" y="360000"/>
            <a:ext cx="722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Градации серьезности 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примере автомобиля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596700" y="1468200"/>
            <a:ext cx="7590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Блокирующий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автомобиль не едет, т. к. закончился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бензин.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Критический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сломалась дверь у водительского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места слева, и приходится влезать через правую. 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Значительный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при попытке включить ближний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свет включается дальний.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Незначительный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машина с правым рулем в России.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Тривиальный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закончился полис ОСАГО.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